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88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09" r:id="rId12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42" autoAdjust="0"/>
    <p:restoredTop sz="94660"/>
  </p:normalViewPr>
  <p:slideViewPr>
    <p:cSldViewPr>
      <p:cViewPr varScale="1">
        <p:scale>
          <a:sx n="111" d="100"/>
          <a:sy n="111" d="100"/>
        </p:scale>
        <p:origin x="-17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90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54E91B57-3FD6-4071-890C-8659534B81A0}" type="datetimeFigureOut">
              <a:rPr lang="ro-RO" smtClean="0"/>
              <a:t>05.10.2017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0C4EE9B5-2334-4B17-95B6-1749ED3D7A3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17221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03C3691B-CF61-46E4-B352-9BFAB74E8EED}" type="datetimeFigureOut">
              <a:rPr lang="ro-RO" smtClean="0"/>
              <a:t>05.10.2017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5A6EA338-9395-4F66-9425-315B74E97C6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52169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EA338-9395-4F66-9425-315B74E97C61}" type="slidenum">
              <a:rPr lang="ro-RO" smtClean="0"/>
              <a:t>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63186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EA338-9395-4F66-9425-315B74E97C61}" type="slidenum">
              <a:rPr lang="ro-RO" smtClean="0"/>
              <a:t>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43946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4123D-F9FC-4043-8AAB-A62727B0D1B5}" type="datetime1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BB9BC-6081-4CDC-A533-ED2038889A83}" type="datetime1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89B3C-3471-46C0-8953-0C98D6278EC6}" type="datetime1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F5165-6D4B-4B19-BAEC-D11A52FACA8B}" type="datetime1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1796-CADC-440E-A800-C1E01F385F26}" type="datetime1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70A4C-1A98-4361-B2F0-D83BC602300F}" type="datetime1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1BDB-0E3C-4538-AAC2-A0A9A22D80D0}" type="datetime1">
              <a:rPr lang="en-US" smtClean="0"/>
              <a:t>10/5/2017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4683-7D63-4D46-B931-E5EB6CCC5B0E}" type="datetime1">
              <a:rPr lang="en-US" smtClean="0"/>
              <a:t>10/5/2017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0175F-7927-41CD-9173-4DB5842758AD}" type="datetime1">
              <a:rPr lang="en-US" smtClean="0"/>
              <a:t>10/5/2017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92DA-29BB-4CD3-AB5F-EBD79FC9D3AA}" type="datetime1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77700-279D-4F1D-8A7C-AB1AD6A18F92}" type="datetime1">
              <a:rPr lang="en-US" smtClean="0"/>
              <a:t>10/5/2017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0B4B3-5AF8-4FF4-AD35-B7D593D69FAC}" type="datetime1">
              <a:rPr lang="en-US" smtClean="0"/>
              <a:t>10/5/2017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C:\Users\madalina.valean\Desktop\Picture3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8229600" cy="144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676400"/>
            <a:ext cx="8686800" cy="3505200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0070C0"/>
                </a:solidFill>
              </a:rPr>
              <a:t>ELABORAREA STRATEGIILOR de DEZVOLTARE LOCAL</a:t>
            </a:r>
            <a:r>
              <a:rPr lang="ro-RO" b="1" i="1" dirty="0" smtClean="0">
                <a:solidFill>
                  <a:srgbClr val="0070C0"/>
                </a:solidFill>
              </a:rPr>
              <a:t>Ă (SDL) </a:t>
            </a:r>
            <a:br>
              <a:rPr lang="ro-RO" b="1" i="1" dirty="0" smtClean="0">
                <a:solidFill>
                  <a:srgbClr val="0070C0"/>
                </a:solidFill>
              </a:rPr>
            </a:br>
            <a:r>
              <a:rPr lang="en-US" b="1" i="1" dirty="0" smtClean="0">
                <a:solidFill>
                  <a:srgbClr val="0070C0"/>
                </a:solidFill>
              </a:rPr>
              <a:t>N</a:t>
            </a:r>
            <a:r>
              <a:rPr lang="ro-RO" b="1" i="1" dirty="0" smtClean="0">
                <a:solidFill>
                  <a:srgbClr val="0070C0"/>
                </a:solidFill>
              </a:rPr>
              <a:t>ivelul </a:t>
            </a:r>
            <a:r>
              <a:rPr lang="ro-RO" b="1" i="1" dirty="0">
                <a:solidFill>
                  <a:srgbClr val="0070C0"/>
                </a:solidFill>
              </a:rPr>
              <a:t>orașelor/municipiilor cu peste 20.000 </a:t>
            </a:r>
            <a:r>
              <a:rPr lang="ro-RO" b="1" i="1" dirty="0" smtClean="0">
                <a:solidFill>
                  <a:srgbClr val="0070C0"/>
                </a:solidFill>
              </a:rPr>
              <a:t>locuitori</a:t>
            </a:r>
            <a:br>
              <a:rPr lang="ro-RO" b="1" i="1" dirty="0" smtClean="0">
                <a:solidFill>
                  <a:srgbClr val="0070C0"/>
                </a:solidFill>
              </a:rPr>
            </a:br>
            <a:r>
              <a:rPr lang="ro-RO" sz="4000" b="1" dirty="0">
                <a:solidFill>
                  <a:srgbClr val="FF0000"/>
                </a:solidFill>
              </a:rPr>
              <a:t>CRITERII DE </a:t>
            </a:r>
            <a:r>
              <a:rPr lang="ro-RO" sz="4000" b="1" dirty="0" smtClean="0">
                <a:solidFill>
                  <a:srgbClr val="FF0000"/>
                </a:solidFill>
              </a:rPr>
              <a:t>E</a:t>
            </a:r>
            <a:r>
              <a:rPr lang="en-US" sz="4000" b="1" dirty="0" smtClean="0">
                <a:solidFill>
                  <a:srgbClr val="FF0000"/>
                </a:solidFill>
              </a:rPr>
              <a:t>VALUARE PARTENERIAT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- E2</a:t>
            </a:r>
            <a:endParaRPr lang="ro-RO" sz="4000" b="1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 fontScale="77500" lnSpcReduction="20000"/>
          </a:bodyPr>
          <a:lstStyle/>
          <a:p>
            <a:endParaRPr lang="ro-RO" dirty="0" smtClean="0"/>
          </a:p>
          <a:p>
            <a:r>
              <a:rPr lang="ro-RO" sz="3800" b="1" i="1" dirty="0" smtClean="0">
                <a:solidFill>
                  <a:schemeClr val="tx1"/>
                </a:solidFill>
              </a:rPr>
              <a:t>București</a:t>
            </a:r>
          </a:p>
          <a:p>
            <a:r>
              <a:rPr lang="ro-RO" b="1" dirty="0" smtClean="0">
                <a:solidFill>
                  <a:schemeClr val="tx1"/>
                </a:solidFill>
              </a:rPr>
              <a:t>- 4 , 6 octombrie 2017 -</a:t>
            </a:r>
            <a:endParaRPr lang="ro-RO" b="1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2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838200"/>
          </a:xfrm>
        </p:spPr>
        <p:txBody>
          <a:bodyPr>
            <a:noAutofit/>
          </a:bodyPr>
          <a:lstStyle/>
          <a:p>
            <a:r>
              <a:rPr lang="ro-RO" sz="3200" b="1" dirty="0">
                <a:solidFill>
                  <a:srgbClr val="1F497D"/>
                </a:solidFill>
              </a:rPr>
              <a:t>CRITERII DE E</a:t>
            </a:r>
            <a:r>
              <a:rPr lang="en-US" sz="3200" b="1" dirty="0">
                <a:solidFill>
                  <a:srgbClr val="1F497D"/>
                </a:solidFill>
              </a:rPr>
              <a:t>VALUARE PARTENERIAT</a:t>
            </a:r>
            <a:r>
              <a:rPr lang="ro-RO" sz="3200" b="1" dirty="0">
                <a:solidFill>
                  <a:srgbClr val="1F497D"/>
                </a:solidFill>
              </a:rPr>
              <a:t> SDL</a:t>
            </a:r>
            <a:br>
              <a:rPr lang="ro-RO" sz="3200" b="1" dirty="0">
                <a:solidFill>
                  <a:srgbClr val="1F497D"/>
                </a:solidFill>
              </a:rPr>
            </a:br>
            <a:r>
              <a:rPr lang="ro-RO" sz="3200" b="1" dirty="0">
                <a:solidFill>
                  <a:srgbClr val="1F497D"/>
                </a:solidFill>
              </a:rPr>
              <a:t>- continuare-</a:t>
            </a:r>
            <a:endParaRPr lang="ro-R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399"/>
            <a:ext cx="8229600" cy="4283075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o-RO" sz="1800" b="1" dirty="0">
                <a:solidFill>
                  <a:srgbClr val="1F497D"/>
                </a:solidFill>
                <a:ea typeface="Calibri"/>
                <a:cs typeface="Times New Roman"/>
              </a:rPr>
              <a:t>Evaluarea activității de animare a partenerilor locali și de mobilizare a comunităților marginalizate presupune</a:t>
            </a:r>
            <a:r>
              <a:rPr lang="ro-RO" sz="1800" b="1" dirty="0" smtClean="0">
                <a:solidFill>
                  <a:srgbClr val="1F497D"/>
                </a:solidFill>
                <a:ea typeface="Calibri"/>
                <a:cs typeface="Times New Roman"/>
              </a:rPr>
              <a:t>:</a:t>
            </a:r>
            <a:endParaRPr lang="en-US" sz="1800" b="1" dirty="0" smtClean="0">
              <a:solidFill>
                <a:srgbClr val="1F497D"/>
              </a:solidFill>
              <a:ea typeface="Calibri"/>
              <a:cs typeface="Times New Roman"/>
            </a:endParaRPr>
          </a:p>
          <a:p>
            <a:pPr marL="0" indent="0" algn="just">
              <a:spcBef>
                <a:spcPts val="600"/>
              </a:spcBef>
              <a:spcAft>
                <a:spcPts val="0"/>
              </a:spcAft>
              <a:buNone/>
            </a:pPr>
            <a:endParaRPr lang="ro-RO" sz="1800" dirty="0" smtClean="0">
              <a:ea typeface="Calibri"/>
              <a:cs typeface="Times New Roman"/>
            </a:endParaRPr>
          </a:p>
          <a:p>
            <a:pPr lvl="0" algn="just">
              <a:spcBef>
                <a:spcPts val="600"/>
              </a:spcBef>
              <a:buFont typeface="+mj-lt"/>
              <a:buAutoNum type="arabicPeriod"/>
              <a:tabLst>
                <a:tab pos="457200" algn="l"/>
              </a:tabLst>
            </a:pPr>
            <a:r>
              <a:rPr lang="ro-RO" sz="1800" dirty="0" smtClean="0">
                <a:solidFill>
                  <a:srgbClr val="1F497D"/>
                </a:solidFill>
                <a:ea typeface="Calibri"/>
                <a:cs typeface="Times New Roman"/>
              </a:rPr>
              <a:t>Evaluarea </a:t>
            </a:r>
            <a:r>
              <a:rPr lang="ro-RO" sz="1800" dirty="0">
                <a:solidFill>
                  <a:srgbClr val="1F497D"/>
                </a:solidFill>
                <a:ea typeface="Calibri"/>
                <a:cs typeface="Times New Roman"/>
              </a:rPr>
              <a:t>aranjamentelor organizaționale dezvoltate de GAL pentru a facilita participarea comunitară (spre exemplu: fișele de post ale personalului GAL, proceduri interne de lucru, organizarea activităților de comunicare etc.);</a:t>
            </a:r>
          </a:p>
          <a:p>
            <a:pPr lvl="0" algn="just">
              <a:spcBef>
                <a:spcPts val="600"/>
              </a:spcBef>
              <a:buFont typeface="+mj-lt"/>
              <a:buAutoNum type="arabicPeriod"/>
              <a:tabLst>
                <a:tab pos="457200" algn="l"/>
              </a:tabLst>
            </a:pPr>
            <a:r>
              <a:rPr lang="ro-RO" sz="1800" dirty="0">
                <a:solidFill>
                  <a:srgbClr val="1F497D"/>
                </a:solidFill>
                <a:ea typeface="Calibri"/>
                <a:cs typeface="Times New Roman"/>
              </a:rPr>
              <a:t>Evaluarea activităților de animare a partenerilor locali – societate civilă și sector privat;</a:t>
            </a:r>
          </a:p>
          <a:p>
            <a:pPr lvl="0" algn="just">
              <a:spcBef>
                <a:spcPts val="600"/>
              </a:spcBef>
              <a:buFont typeface="+mj-lt"/>
              <a:buAutoNum type="arabicPeriod"/>
              <a:tabLst>
                <a:tab pos="457200" algn="l"/>
              </a:tabLst>
            </a:pPr>
            <a:r>
              <a:rPr lang="ro-RO" sz="1800" dirty="0">
                <a:solidFill>
                  <a:srgbClr val="1F497D"/>
                </a:solidFill>
                <a:ea typeface="Calibri"/>
                <a:cs typeface="Times New Roman"/>
              </a:rPr>
              <a:t>Evaluarea activităților de animare a partenerilor locali – instituții publice;</a:t>
            </a:r>
          </a:p>
          <a:p>
            <a:pPr lvl="0" algn="just">
              <a:spcBef>
                <a:spcPts val="600"/>
              </a:spcBef>
              <a:buFont typeface="+mj-lt"/>
              <a:buAutoNum type="arabicPeriod"/>
              <a:tabLst>
                <a:tab pos="457200" algn="l"/>
              </a:tabLst>
            </a:pPr>
            <a:r>
              <a:rPr lang="ro-RO" sz="1800" dirty="0">
                <a:solidFill>
                  <a:srgbClr val="1F497D"/>
                </a:solidFill>
                <a:ea typeface="Calibri"/>
                <a:cs typeface="Times New Roman"/>
              </a:rPr>
              <a:t>Evaluarea activităților de mobilizare, facilitare, informare a comunității marginalizate, mai ales a zonei/zonelor marginalizate;</a:t>
            </a:r>
          </a:p>
          <a:p>
            <a:pPr lvl="0" algn="just">
              <a:spcBef>
                <a:spcPts val="600"/>
              </a:spcBef>
              <a:buFont typeface="+mj-lt"/>
              <a:buAutoNum type="arabicPeriod"/>
              <a:tabLst>
                <a:tab pos="457200" algn="l"/>
              </a:tabLst>
            </a:pPr>
            <a:r>
              <a:rPr lang="ro-RO" sz="1800" dirty="0">
                <a:solidFill>
                  <a:srgbClr val="1F497D"/>
                </a:solidFill>
                <a:ea typeface="Calibri"/>
                <a:cs typeface="Times New Roman"/>
              </a:rPr>
              <a:t>Evaluarea utilizării unor metode inovative de implicare activă a membrilor comunității marginalizate în procesul de elaborare a SDL</a:t>
            </a:r>
            <a:r>
              <a:rPr lang="ro-RO" sz="1800" dirty="0" smtClean="0">
                <a:solidFill>
                  <a:srgbClr val="1F497D"/>
                </a:solidFill>
                <a:ea typeface="Calibri"/>
                <a:cs typeface="Times New Roman"/>
              </a:rPr>
              <a:t>?</a:t>
            </a:r>
            <a:endParaRPr lang="ro-RO" sz="1600" b="1" kern="0" dirty="0">
              <a:solidFill>
                <a:srgbClr val="003366"/>
              </a:solidFill>
              <a:latin typeface="Calibri Light"/>
            </a:endParaRPr>
          </a:p>
          <a:p>
            <a:pPr marL="0" indent="0">
              <a:buNone/>
            </a:pPr>
            <a:endParaRPr lang="ro-RO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804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o-RO" dirty="0" smtClean="0"/>
          </a:p>
          <a:p>
            <a:pPr marL="0" indent="0" algn="ctr">
              <a:buNone/>
            </a:pPr>
            <a:endParaRPr lang="ro-RO" dirty="0" smtClean="0"/>
          </a:p>
          <a:p>
            <a:pPr marL="0" indent="0" algn="ctr">
              <a:buNone/>
            </a:pPr>
            <a:endParaRPr lang="ro-RO" dirty="0"/>
          </a:p>
          <a:p>
            <a:pPr marL="0" indent="0" algn="ctr">
              <a:buNone/>
            </a:pPr>
            <a:r>
              <a:rPr lang="ro-RO" sz="3400" b="1" i="1" dirty="0" smtClean="0">
                <a:solidFill>
                  <a:srgbClr val="FF0000"/>
                </a:solidFill>
              </a:rPr>
              <a:t>VĂ MULȚUMIM PENTRU ATENȚIE!</a:t>
            </a:r>
            <a:endParaRPr lang="en-US" sz="3400" b="1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2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533400"/>
          </a:xfrm>
        </p:spPr>
        <p:txBody>
          <a:bodyPr>
            <a:noAutofit/>
          </a:bodyPr>
          <a:lstStyle/>
          <a:p>
            <a:r>
              <a:rPr lang="ro-RO" sz="3200" b="1" dirty="0">
                <a:solidFill>
                  <a:schemeClr val="tx2"/>
                </a:solidFill>
              </a:rPr>
              <a:t>CRITERII DE </a:t>
            </a:r>
            <a:r>
              <a:rPr lang="en-US" sz="3200" b="1" dirty="0" smtClean="0">
                <a:solidFill>
                  <a:schemeClr val="tx2"/>
                </a:solidFill>
              </a:rPr>
              <a:t>EVALUARE PARTENERIAT</a:t>
            </a:r>
            <a:r>
              <a:rPr lang="ro-RO" sz="3200" b="1" dirty="0" smtClean="0">
                <a:solidFill>
                  <a:schemeClr val="tx2"/>
                </a:solidFill>
              </a:rPr>
              <a:t> SDL</a:t>
            </a:r>
            <a:endParaRPr lang="ro-RO" sz="3200" b="1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5964513"/>
              </p:ext>
            </p:extLst>
          </p:nvPr>
        </p:nvGraphicFramePr>
        <p:xfrm>
          <a:off x="542925" y="1828799"/>
          <a:ext cx="8143875" cy="489267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68788"/>
                <a:gridCol w="6210145"/>
                <a:gridCol w="906019"/>
                <a:gridCol w="658923"/>
              </a:tblGrid>
              <a:tr h="40103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1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o-RO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Criteriile </a:t>
                      </a: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Îndeplinire criteriu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  <a:tr h="56145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o-RO" sz="11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o-RO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Durata de existență a parteneriatului GAL este cel puțin egală cu durata de implementare a SDL propusă? </a:t>
                      </a:r>
                      <a:endParaRPr lang="ro-RO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 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 Nu</a:t>
                      </a:r>
                      <a:endParaRPr lang="ro-RO" sz="14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018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ro-R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Sunt respectate regulile GAL privind luarea deciziei, conform Modelul Cadru SDL, Anexa 10, pct. (j)? </a:t>
                      </a:r>
                      <a:r>
                        <a:rPr lang="ro-RO" sz="14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Comitetul Director (CD) GAL este organismul de decizie pentru aprobarea listei indicative de intervenții din cadrul SDL</a:t>
                      </a:r>
                      <a:r>
                        <a:rPr lang="ro-RO" sz="1400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Atât GAL-urile existente, cât și cele nou înființate </a:t>
                      </a:r>
                      <a:r>
                        <a:rPr lang="ro-RO" sz="14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vor organiza o ședință a Adunării Generale pentru alegerea C.D. al GAL</a:t>
                      </a:r>
                      <a:r>
                        <a:rPr lang="ro-RO" sz="1400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În conformitate cu  Modelul Cadru de SDL, procesul verbal al acestei ședințe și componența C.D. al GAL se vor prezenta în anexe distincte la SDL.</a:t>
                      </a:r>
                      <a:endParaRPr lang="en-US" sz="1400" i="1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eriod"/>
                        <a:tabLst>
                          <a:tab pos="438150" algn="l"/>
                        </a:tabLst>
                        <a:defRPr/>
                      </a:pP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Nici autorităţile publice, nici un alt grup nu pot avea drept de vot mai mare de 49%;</a:t>
                      </a:r>
                      <a:endParaRPr kumimoji="0" lang="ro-RO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eriod"/>
                        <a:tabLst>
                          <a:tab pos="438150" algn="l"/>
                        </a:tabLst>
                        <a:defRPr/>
                      </a:pP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Cel puţin 50% din voturile ce ţin de selecţia </a:t>
                      </a:r>
                      <a:r>
                        <a:rPr kumimoji="0" lang="en-US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interven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ț</a:t>
                      </a:r>
                      <a:r>
                        <a:rPr kumimoji="0" lang="en-US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iilor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proiectelor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 trebuie să vină din partea partenerilor din sectorul non-public;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eriod"/>
                        <a:tabLst>
                          <a:tab pos="438150" algn="l"/>
                        </a:tabLst>
                        <a:defRPr/>
                      </a:pP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Dintre membrii Comitetului Director al GAL minim 20% trebuie să fie reprezentanţi ai zonei/zonelor urbane marginalizate (atât persoane fizice, cât si juridice)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 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 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283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760413"/>
          </a:xfrm>
        </p:spPr>
        <p:txBody>
          <a:bodyPr>
            <a:noAutofit/>
          </a:bodyPr>
          <a:lstStyle/>
          <a:p>
            <a:r>
              <a:rPr lang="ro-RO" sz="2800" b="1" dirty="0">
                <a:solidFill>
                  <a:srgbClr val="1F497D"/>
                </a:solidFill>
              </a:rPr>
              <a:t>CRITERII DE </a:t>
            </a:r>
            <a:r>
              <a:rPr lang="ro-RO" sz="2800" b="1" dirty="0" smtClean="0">
                <a:solidFill>
                  <a:srgbClr val="1F497D"/>
                </a:solidFill>
              </a:rPr>
              <a:t>E</a:t>
            </a:r>
            <a:r>
              <a:rPr lang="en-US" sz="2800" b="1" dirty="0" smtClean="0">
                <a:solidFill>
                  <a:srgbClr val="1F497D"/>
                </a:solidFill>
              </a:rPr>
              <a:t>VALUARE PARTENERIAT</a:t>
            </a:r>
            <a:r>
              <a:rPr lang="ro-RO" sz="2800" b="1" dirty="0" smtClean="0">
                <a:solidFill>
                  <a:srgbClr val="1F497D"/>
                </a:solidFill>
              </a:rPr>
              <a:t> </a:t>
            </a:r>
            <a:r>
              <a:rPr lang="ro-RO" sz="2800" b="1" dirty="0">
                <a:solidFill>
                  <a:srgbClr val="1F497D"/>
                </a:solidFill>
              </a:rPr>
              <a:t>SDL</a:t>
            </a:r>
            <a:br>
              <a:rPr lang="ro-RO" sz="2800" b="1" dirty="0">
                <a:solidFill>
                  <a:srgbClr val="1F497D"/>
                </a:solidFill>
              </a:rPr>
            </a:br>
            <a:r>
              <a:rPr lang="ro-RO" sz="2800" b="1" dirty="0">
                <a:solidFill>
                  <a:srgbClr val="1F497D"/>
                </a:solidFill>
              </a:rPr>
              <a:t>- continuare-</a:t>
            </a:r>
            <a:endParaRPr lang="ro-R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endParaRPr lang="ro-RO" sz="20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endParaRPr lang="en-US" sz="27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o-RO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6390771"/>
              </p:ext>
            </p:extLst>
          </p:nvPr>
        </p:nvGraphicFramePr>
        <p:xfrm>
          <a:off x="457200" y="2209800"/>
          <a:ext cx="7620001" cy="42735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1000"/>
                <a:gridCol w="5638801"/>
                <a:gridCol w="1600200"/>
              </a:tblGrid>
              <a:tr h="427357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Criteriile </a:t>
                      </a: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Îndeplinire criteriu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126120"/>
              </p:ext>
            </p:extLst>
          </p:nvPr>
        </p:nvGraphicFramePr>
        <p:xfrm>
          <a:off x="457200" y="2667001"/>
          <a:ext cx="7620000" cy="408431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79228"/>
                <a:gridCol w="5640572"/>
                <a:gridCol w="762000"/>
                <a:gridCol w="838200"/>
              </a:tblGrid>
              <a:tr h="990599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o-R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A angajat GAL-ul personal administrativ </a:t>
                      </a:r>
                      <a:r>
                        <a:rPr kumimoji="0" lang="ro-RO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o-RO" sz="1600" i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inclusiv unul dintre parteneri GAL</a:t>
                      </a:r>
                      <a:r>
                        <a:rPr lang="ro-RO" sz="1600" i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inclusiv contract part-time)</a:t>
                      </a:r>
                      <a:r>
                        <a:rPr lang="ro-RO" sz="1600" i="1" kern="1200" noProof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- cel puțin un manager și un asistent administrativ, conform Modelul Cadru SDL, Anexa 10, pct. (a)? </a:t>
                      </a:r>
                      <a:endParaRPr kumimoji="0" lang="ro-RO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79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o-R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A angajat GAL-ul </a:t>
                      </a:r>
                      <a:r>
                        <a:rPr kumimoji="0" lang="ro-RO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o-RO" sz="1600" i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inclusiv unul dintre parteneri GAL</a:t>
                      </a:r>
                      <a:r>
                        <a:rPr lang="ro-RO" sz="1600" i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inclusiv contract part-time)</a:t>
                      </a:r>
                      <a:r>
                        <a:rPr lang="ro-RO" sz="1600" i="1" kern="1200" noProof="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un specialist sau un ONG sau o companie pentru activitățile de mobilizare/ facilitare comunitară, conform Modelul Cadru SDL, Anexa 10, pct. (b)?</a:t>
                      </a:r>
                      <a:endParaRPr kumimoji="0" lang="ro-RO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862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o-R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A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fost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organizată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sedința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kumimoji="0" lang="ro-RO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 Au fost organizate ședințe ale Comitetului Director GAL pe temele precizate în Modelul Cadru SDL (secțiunea 4.2.1)?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i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Reuniunile publice se pot desfășura și înainte de constituirea GAL și a Comitetului Director. Prin urmare, pentru asumarea la nivel de GAL, </a:t>
                      </a:r>
                      <a:r>
                        <a:rPr lang="ro-RO" sz="1600" b="1" i="1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cele 5 teme obligatorii /rezultatele întrunirilor publice pot fi prezentate și aprobate într-una/mai multe ședințe a Comitetului Director al GAL.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2744"/>
            <a:ext cx="8229600" cy="718456"/>
          </a:xfrm>
        </p:spPr>
        <p:txBody>
          <a:bodyPr>
            <a:noAutofit/>
          </a:bodyPr>
          <a:lstStyle/>
          <a:p>
            <a:r>
              <a:rPr lang="ro-RO" sz="2800" b="1" dirty="0">
                <a:solidFill>
                  <a:srgbClr val="1F497D"/>
                </a:solidFill>
              </a:rPr>
              <a:t>CRITERII DE </a:t>
            </a:r>
            <a:r>
              <a:rPr lang="ro-RO" sz="2800" b="1" dirty="0" smtClean="0">
                <a:solidFill>
                  <a:srgbClr val="1F497D"/>
                </a:solidFill>
              </a:rPr>
              <a:t>E</a:t>
            </a:r>
            <a:r>
              <a:rPr lang="en-US" sz="2800" b="1" dirty="0" smtClean="0">
                <a:solidFill>
                  <a:srgbClr val="1F497D"/>
                </a:solidFill>
              </a:rPr>
              <a:t>VALUARE PARTENERIAT</a:t>
            </a:r>
            <a:r>
              <a:rPr lang="ro-RO" sz="2800" b="1" dirty="0" smtClean="0">
                <a:solidFill>
                  <a:srgbClr val="1F497D"/>
                </a:solidFill>
              </a:rPr>
              <a:t> </a:t>
            </a:r>
            <a:r>
              <a:rPr lang="ro-RO" sz="2800" b="1" dirty="0">
                <a:solidFill>
                  <a:srgbClr val="1F497D"/>
                </a:solidFill>
              </a:rPr>
              <a:t>SDL</a:t>
            </a:r>
            <a:br>
              <a:rPr lang="ro-RO" sz="2800" b="1" dirty="0">
                <a:solidFill>
                  <a:srgbClr val="1F497D"/>
                </a:solidFill>
              </a:rPr>
            </a:br>
            <a:r>
              <a:rPr lang="ro-RO" sz="2800" b="1" dirty="0">
                <a:solidFill>
                  <a:srgbClr val="1F497D"/>
                </a:solidFill>
              </a:rPr>
              <a:t>- continuare-</a:t>
            </a:r>
            <a:endParaRPr lang="ro-R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endParaRPr lang="ro-RO" sz="20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endParaRPr lang="en-US" sz="27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o-RO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5465621"/>
              </p:ext>
            </p:extLst>
          </p:nvPr>
        </p:nvGraphicFramePr>
        <p:xfrm>
          <a:off x="152401" y="1981201"/>
          <a:ext cx="8839198" cy="4572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7449"/>
                <a:gridCol w="7541150"/>
                <a:gridCol w="990599"/>
              </a:tblGrid>
              <a:tr h="45720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Criteriile E</a:t>
                      </a: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Îndeplinire criteriu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590943"/>
              </p:ext>
            </p:extLst>
          </p:nvPr>
        </p:nvGraphicFramePr>
        <p:xfrm>
          <a:off x="152400" y="2438402"/>
          <a:ext cx="8839200" cy="4280714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4800"/>
                <a:gridCol w="7543800"/>
                <a:gridCol w="533400"/>
                <a:gridCol w="457200"/>
              </a:tblGrid>
              <a:tr h="240501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o-R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Au fost organizate </a:t>
                      </a:r>
                      <a:r>
                        <a:rPr lang="ro-RO" sz="1600" b="1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întruniri publice în zona/zonele urbane marginalizate pe temele obligatorii precizate în Modelul Cadru SDL </a:t>
                      </a:r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(secțiunea 4.2.2)? </a:t>
                      </a:r>
                    </a:p>
                    <a:p>
                      <a:pPr marL="342900" indent="-34290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AutoNum type="arabicParenBoth"/>
                      </a:pPr>
                      <a:r>
                        <a:rPr lang="ro-RO" sz="13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delimitarea teritoriului SDL, identificarea zonelor distincte incluse în teritoriul SDL și declararea ZUM din teritoriu, precum și organizarea Studiului de referință; </a:t>
                      </a:r>
                      <a:endParaRPr lang="ro-RO" sz="13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o-RO" sz="13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(2) principalele rezultate ale analizei diagnostic a nevoilor, problemelor și resurselor identificate în teritoriul SDL, și specific în ZUM, pe baza datelor din Studiul de referință;</a:t>
                      </a:r>
                      <a:endParaRPr lang="ro-RO" sz="13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o-RO" sz="13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(3) identificarea soluțiilor posibile și organizarea consultărilor publice în întreg teritoriul SDL; </a:t>
                      </a:r>
                      <a:endParaRPr lang="ro-RO" sz="13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o-RO" sz="13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(4) prioritizarea propunerilor de proiecte propuse prin consultări în teritoriul SDL, cu precădere în ZUM</a:t>
                      </a:r>
                      <a:endParaRPr lang="ro-RO" sz="1300" b="1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o-RO" sz="13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(5) conținutul SDL și a listei indicative de intervenții.</a:t>
                      </a:r>
                      <a:endParaRPr lang="en-US" sz="13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3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3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3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3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019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o-R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5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La întrunirile publice obligatorii în zona/zonele urbane marginalizate au participat </a:t>
                      </a:r>
                      <a:r>
                        <a:rPr lang="ro-RO" sz="1500" b="1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minimum 50 persoane de pe raza ZUM</a:t>
                      </a:r>
                      <a:r>
                        <a:rPr lang="ro-RO" sz="15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o-RO" sz="1500" b="1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din care minimum 40% femei și în jur de 20% tineri (16-29 ani) </a:t>
                      </a:r>
                      <a:r>
                        <a:rPr lang="ro-RO" sz="15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(Modelul Cadru SDL, secțiunea 4.2.2)? </a:t>
                      </a:r>
                      <a:endParaRPr lang="ro-RO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3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3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3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3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683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o-R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RO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La întrunirile publice obligatorii în zona/zonele urbane marginalizate  a fost asigurată participarea rezidenților romi într-un procent corespunzător cu ponderea acestora în populația totală a ZUM (Modelul Cadru SDL, secțiunea 4.2.2)? </a:t>
                      </a:r>
                      <a:r>
                        <a:rPr lang="ro-RO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Documentele suport vor include: agenda, lista participanților cu semnătura și date privind sexul, vârsta și etnia acestora, raportul sintetic al întrunirii pregătit de facilitator spre a fi prezentat în ședința C.D. al GAL, fotografii.</a:t>
                      </a:r>
                      <a:endParaRPr lang="en-US" sz="1400" b="1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3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3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3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3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90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715963"/>
          </a:xfrm>
        </p:spPr>
        <p:txBody>
          <a:bodyPr>
            <a:noAutofit/>
          </a:bodyPr>
          <a:lstStyle/>
          <a:p>
            <a:r>
              <a:rPr lang="ro-RO" sz="2800" b="1" dirty="0">
                <a:solidFill>
                  <a:srgbClr val="1F497D"/>
                </a:solidFill>
              </a:rPr>
              <a:t>CRITERII DE </a:t>
            </a:r>
            <a:r>
              <a:rPr lang="ro-RO" sz="2800" b="1" dirty="0" smtClean="0">
                <a:solidFill>
                  <a:srgbClr val="1F497D"/>
                </a:solidFill>
              </a:rPr>
              <a:t>E</a:t>
            </a:r>
            <a:r>
              <a:rPr lang="en-US" sz="2800" b="1" dirty="0" smtClean="0">
                <a:solidFill>
                  <a:srgbClr val="1F497D"/>
                </a:solidFill>
              </a:rPr>
              <a:t>VALUARE PARTENERIAT</a:t>
            </a:r>
            <a:r>
              <a:rPr lang="ro-RO" sz="2800" b="1" dirty="0" smtClean="0">
                <a:solidFill>
                  <a:srgbClr val="1F497D"/>
                </a:solidFill>
              </a:rPr>
              <a:t> </a:t>
            </a:r>
            <a:r>
              <a:rPr lang="ro-RO" sz="2800" b="1" dirty="0">
                <a:solidFill>
                  <a:srgbClr val="1F497D"/>
                </a:solidFill>
              </a:rPr>
              <a:t>SDL</a:t>
            </a:r>
            <a:br>
              <a:rPr lang="ro-RO" sz="2800" b="1" dirty="0">
                <a:solidFill>
                  <a:srgbClr val="1F497D"/>
                </a:solidFill>
              </a:rPr>
            </a:br>
            <a:r>
              <a:rPr lang="ro-RO" sz="2800" b="1" dirty="0">
                <a:solidFill>
                  <a:srgbClr val="1F497D"/>
                </a:solidFill>
              </a:rPr>
              <a:t>- continuare-</a:t>
            </a:r>
            <a:endParaRPr lang="ro-R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endParaRPr lang="ro-RO" sz="20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endParaRPr lang="en-US" sz="27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o-RO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6111048"/>
              </p:ext>
            </p:extLst>
          </p:nvPr>
        </p:nvGraphicFramePr>
        <p:xfrm>
          <a:off x="228601" y="2163763"/>
          <a:ext cx="8458201" cy="42703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0999"/>
                <a:gridCol w="7010401"/>
                <a:gridCol w="1066801"/>
              </a:tblGrid>
              <a:tr h="427037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Criteriile </a:t>
                      </a: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Îndeplinire criteriu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532656"/>
              </p:ext>
            </p:extLst>
          </p:nvPr>
        </p:nvGraphicFramePr>
        <p:xfrm>
          <a:off x="228601" y="2590799"/>
          <a:ext cx="8458200" cy="407016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0999"/>
                <a:gridCol w="7010401"/>
                <a:gridCol w="533400"/>
                <a:gridCol w="533400"/>
              </a:tblGrid>
              <a:tr h="1066801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r>
                        <a:rPr lang="en-US" sz="1400" dirty="0" smtClean="0">
                          <a:solidFill>
                            <a:schemeClr val="tx2"/>
                          </a:solidFill>
                        </a:rPr>
                        <a:t>.</a:t>
                      </a:r>
                      <a:endParaRPr lang="ro-RO" sz="1400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Există dovezi că principalele discuții/opinii/concluzii din întrunirile publice au fost prezentate în ședințele Comitetului Director?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Documentele suport vor include: agenda, lista participanților cu semnătura, minuta, materialele prezentate, fotografii etc.</a:t>
                      </a:r>
                      <a:endParaRPr lang="en-US" sz="1600" b="1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725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o-R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Sunt prezentate regulile privind înscrierea ca membru fondator/asociat în GAL a persoanelor fizice relevante, conform Modelul Cadru SDL, Anexa 10, pct. (f)?  </a:t>
                      </a:r>
                      <a:r>
                        <a:rPr lang="ro-RO" sz="160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Prevederi din actul constitutiv,statut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Persoanele fizice relevante sunt reprezentanți ai grupurilor țintă  definite în SDL și cetățeni de pe raza teritoriului SDL ( din ZUM sau din zona urbană funcțională),</a:t>
                      </a:r>
                      <a:r>
                        <a:rPr lang="ro-RO" sz="1600" b="1" i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6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atât la rezidenții din teritoriu, cât și persoane fără adăpost sau persoane fără acte de identitate care trăiesc în teritoriul SDL.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9641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2"/>
                          </a:solidFill>
                        </a:rPr>
                        <a:t>11.</a:t>
                      </a:r>
                      <a:endParaRPr lang="ro-RO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Sunt prezentate </a:t>
                      </a:r>
                      <a:r>
                        <a:rPr lang="ro-RO" sz="1600" b="1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regulile GAL cu privire la exceptarea de la plata cotizației pentru membri persoane fizice relevante, în special </a:t>
                      </a:r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cele din zona/ele urbane marginalizate țintite, fără ca acest fapt să afecteze dreptul acestora de a fi aleși și de a avea drept de vot în Comitetul Director, conform Modelul Cadru SDL, Anexa 10, pct. (g)? </a:t>
                      </a:r>
                      <a:r>
                        <a:rPr lang="ro-RO" sz="160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Prevederi din actul constitutiv,</a:t>
                      </a:r>
                      <a:r>
                        <a:rPr lang="ro-RO" sz="1600" i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o-RO" sz="160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statut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6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838200"/>
          </a:xfrm>
        </p:spPr>
        <p:txBody>
          <a:bodyPr>
            <a:noAutofit/>
          </a:bodyPr>
          <a:lstStyle/>
          <a:p>
            <a:r>
              <a:rPr lang="ro-RO" sz="3200" b="1" dirty="0">
                <a:solidFill>
                  <a:srgbClr val="1F497D"/>
                </a:solidFill>
              </a:rPr>
              <a:t>CRITERII DE </a:t>
            </a:r>
            <a:r>
              <a:rPr lang="ro-RO" sz="3200" b="1" dirty="0" smtClean="0">
                <a:solidFill>
                  <a:srgbClr val="1F497D"/>
                </a:solidFill>
              </a:rPr>
              <a:t>E</a:t>
            </a:r>
            <a:r>
              <a:rPr lang="en-US" sz="3200" b="1" dirty="0" smtClean="0">
                <a:solidFill>
                  <a:srgbClr val="1F497D"/>
                </a:solidFill>
              </a:rPr>
              <a:t>VALUARE PARTENERIAT</a:t>
            </a:r>
            <a:r>
              <a:rPr lang="ro-RO" sz="3200" b="1" dirty="0" smtClean="0">
                <a:solidFill>
                  <a:srgbClr val="1F497D"/>
                </a:solidFill>
              </a:rPr>
              <a:t> </a:t>
            </a:r>
            <a:r>
              <a:rPr lang="ro-RO" sz="3200" b="1" dirty="0">
                <a:solidFill>
                  <a:srgbClr val="1F497D"/>
                </a:solidFill>
              </a:rPr>
              <a:t>SDL</a:t>
            </a:r>
            <a:br>
              <a:rPr lang="ro-RO" sz="3200" b="1" dirty="0">
                <a:solidFill>
                  <a:srgbClr val="1F497D"/>
                </a:solidFill>
              </a:rPr>
            </a:br>
            <a:r>
              <a:rPr lang="ro-RO" sz="3200" b="1" dirty="0">
                <a:solidFill>
                  <a:srgbClr val="1F497D"/>
                </a:solidFill>
              </a:rPr>
              <a:t>- continuare-</a:t>
            </a:r>
            <a:endParaRPr lang="ro-R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endParaRPr lang="ro-RO" sz="20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endParaRPr lang="en-US" sz="27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o-RO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3263417"/>
              </p:ext>
            </p:extLst>
          </p:nvPr>
        </p:nvGraphicFramePr>
        <p:xfrm>
          <a:off x="457201" y="2514601"/>
          <a:ext cx="7620000" cy="45502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57200"/>
                <a:gridCol w="5562600"/>
                <a:gridCol w="1600200"/>
              </a:tblGrid>
              <a:tr h="45502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Criteriile </a:t>
                      </a: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Îndeplinire criteriu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513418"/>
              </p:ext>
            </p:extLst>
          </p:nvPr>
        </p:nvGraphicFramePr>
        <p:xfrm>
          <a:off x="457201" y="2971802"/>
          <a:ext cx="7620000" cy="350519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57200"/>
                <a:gridCol w="5562600"/>
                <a:gridCol w="762000"/>
                <a:gridCol w="838200"/>
              </a:tblGrid>
              <a:tr h="116680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2"/>
                          </a:solidFill>
                        </a:rPr>
                        <a:t>12.</a:t>
                      </a:r>
                      <a:endParaRPr lang="ro-RO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Sunt prezentate regulile privind înscrierea ca membru fondator/asociat în GAL a reprezentanților sectorului privat și a societății civile, conform Modelul Cadru SDL, Anexa 10, pct. (h)?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Prevederi din actul constitutiv,</a:t>
                      </a:r>
                      <a:r>
                        <a:rPr lang="ro-RO" sz="1600" i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o-RO" sz="160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statut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795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r>
                        <a:rPr lang="en-US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o-R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Sunt prezentate regulile GAL cu privire la cotizația anuală pentru membri reprezentanți ai sectorului privat sau ai societății civile, conform Modelul Cadru SDL, Anexa 10, pct. (i)?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Prevederi din actul constitutiv,</a:t>
                      </a:r>
                      <a:r>
                        <a:rPr lang="ro-RO" sz="1600" i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o-RO" sz="160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statut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442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2"/>
                          </a:solidFill>
                        </a:rPr>
                        <a:t>14.</a:t>
                      </a:r>
                      <a:endParaRPr lang="ro-RO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Sunt prezentate regulile privind patrimoniul GAL la încetarea parteneriatului, conform Modelul Cadru SDL, Anexa 10, pct. (l)?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60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Prevederi din actul constitutiv,</a:t>
                      </a:r>
                      <a:r>
                        <a:rPr lang="ro-RO" sz="1600" i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o-RO" sz="160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statut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8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684214"/>
          </a:xfrm>
        </p:spPr>
        <p:txBody>
          <a:bodyPr>
            <a:noAutofit/>
          </a:bodyPr>
          <a:lstStyle/>
          <a:p>
            <a:r>
              <a:rPr lang="ro-RO" sz="2800" b="1" dirty="0">
                <a:solidFill>
                  <a:srgbClr val="1F497D"/>
                </a:solidFill>
              </a:rPr>
              <a:t>CRITERII DE </a:t>
            </a:r>
            <a:r>
              <a:rPr lang="ro-RO" sz="2800" b="1" dirty="0" smtClean="0">
                <a:solidFill>
                  <a:srgbClr val="1F497D"/>
                </a:solidFill>
              </a:rPr>
              <a:t>E</a:t>
            </a:r>
            <a:r>
              <a:rPr lang="en-US" sz="2800" b="1" dirty="0" smtClean="0">
                <a:solidFill>
                  <a:srgbClr val="1F497D"/>
                </a:solidFill>
              </a:rPr>
              <a:t>VALUARE PARTENERIAT</a:t>
            </a:r>
            <a:r>
              <a:rPr lang="ro-RO" sz="2800" b="1" dirty="0" smtClean="0">
                <a:solidFill>
                  <a:srgbClr val="1F497D"/>
                </a:solidFill>
              </a:rPr>
              <a:t> </a:t>
            </a:r>
            <a:r>
              <a:rPr lang="ro-RO" sz="2800" b="1" dirty="0">
                <a:solidFill>
                  <a:srgbClr val="1F497D"/>
                </a:solidFill>
              </a:rPr>
              <a:t>SDL</a:t>
            </a:r>
            <a:br>
              <a:rPr lang="ro-RO" sz="2800" b="1" dirty="0">
                <a:solidFill>
                  <a:srgbClr val="1F497D"/>
                </a:solidFill>
              </a:rPr>
            </a:br>
            <a:r>
              <a:rPr lang="ro-RO" sz="2800" b="1" dirty="0">
                <a:solidFill>
                  <a:srgbClr val="1F497D"/>
                </a:solidFill>
              </a:rPr>
              <a:t>- continuare-</a:t>
            </a:r>
            <a:endParaRPr lang="ro-RO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endParaRPr lang="ro-RO" sz="20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endParaRPr lang="en-US" sz="27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o-RO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4009529"/>
              </p:ext>
            </p:extLst>
          </p:nvPr>
        </p:nvGraphicFramePr>
        <p:xfrm>
          <a:off x="304800" y="2055814"/>
          <a:ext cx="8534400" cy="4572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1000"/>
                <a:gridCol w="7086600"/>
                <a:gridCol w="1066800"/>
              </a:tblGrid>
              <a:tr h="45720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Criteriile </a:t>
                      </a: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Îndeplinire criteriu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671798"/>
              </p:ext>
            </p:extLst>
          </p:nvPr>
        </p:nvGraphicFramePr>
        <p:xfrm>
          <a:off x="304801" y="2514601"/>
          <a:ext cx="8534399" cy="43432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80999"/>
                <a:gridCol w="7086600"/>
                <a:gridCol w="533400"/>
                <a:gridCol w="533400"/>
              </a:tblGrid>
              <a:tr h="135766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2"/>
                          </a:solidFill>
                        </a:rPr>
                        <a:t>15.</a:t>
                      </a:r>
                      <a:endParaRPr lang="ro-RO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Este prezentată procedura GAL de prevenire a riscului de apariție a unui conflict de interese, conform Modelul Cadru SDL, Anexa 10, pct.(K)?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Această procedură trebuie să respecte legislația națională și europeană în domeniu și să includă regula </a:t>
                      </a:r>
                      <a:r>
                        <a:rPr lang="ro-RO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generală</a:t>
                      </a:r>
                      <a:r>
                        <a:rPr lang="en-US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(a</a:t>
                      </a:r>
                      <a:r>
                        <a:rPr lang="en-US" sz="1400" b="1" i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pli</a:t>
                      </a:r>
                      <a:r>
                        <a:rPr lang="ro-RO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cabilă </a:t>
                      </a:r>
                      <a:r>
                        <a:rPr lang="ro-RO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 Etapa III) conform căreia toți membrii Comitetului Director al GAL (și organizațiile pe care le reprezintă) își declară interesul în proiecte și nu participă la deciziile care îi privesc direct.</a:t>
                      </a:r>
                      <a:endParaRPr lang="en-US" sz="1400" b="1" i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93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r>
                        <a:rPr lang="en-US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o-R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Este prezentată dovada obținerii numărului de înregistrare în registrul electronic de evidență a prelucrărilor de date cu caracter personal de la Autoritatea Națională de Supraveghere a Prelucrării Datelor cu Caracter Personal, care atestă calitatea de operator de date cu caracter personal, conform Modelul Cadru SDL, Anexa 11?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În cazul în care la momentul depunerii SDL nu s-a eliberat numărul de înregistrare în registrul electronic de evidență de la Autoritatea Națională de Supraveghere a Prelucrării Datelor cu Caracter Personal, se va depune cel puțin dovada </a:t>
                      </a:r>
                      <a:r>
                        <a:rPr lang="ro-RO" sz="1400" b="1" i="1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solicitarii </a:t>
                      </a:r>
                      <a:r>
                        <a:rPr lang="ro-RO" sz="14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calitatii de operator de date cu caracter personal.</a:t>
                      </a:r>
                      <a:endParaRPr lang="en-US" sz="1400" b="1" i="1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592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2"/>
                          </a:solidFill>
                        </a:rPr>
                        <a:t>17.</a:t>
                      </a:r>
                      <a:endParaRPr lang="ro-RO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6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Numărul de membri AGA a crescut ca urmare a activităților de, în special pentru categoriile care vizează persoane fizice (cetățeni din zona marginalizată, tineri 16-29 ani, femei, romi, reprezentanți grupuri vulnerabile în sărăcie sau excluziune socială)? </a:t>
                      </a:r>
                      <a:r>
                        <a:rPr lang="ro-RO" sz="1400" i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(vezi Modelul Cadru SDL, secțiunea 4.2.2, </a:t>
                      </a:r>
                      <a:r>
                        <a:rPr lang="ro-RO" sz="140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Tabel 5 – Evoluția numărului de membri ai AG GAL )</a:t>
                      </a:r>
                      <a:endParaRPr lang="ro-RO" sz="1400" i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95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838200"/>
          </a:xfrm>
        </p:spPr>
        <p:txBody>
          <a:bodyPr>
            <a:noAutofit/>
          </a:bodyPr>
          <a:lstStyle/>
          <a:p>
            <a:r>
              <a:rPr lang="ro-RO" sz="2800" b="1" dirty="0">
                <a:solidFill>
                  <a:srgbClr val="1F497D"/>
                </a:solidFill>
              </a:rPr>
              <a:t>CRITERII DE </a:t>
            </a:r>
            <a:r>
              <a:rPr lang="ro-RO" sz="2800" b="1" dirty="0" smtClean="0">
                <a:solidFill>
                  <a:srgbClr val="1F497D"/>
                </a:solidFill>
              </a:rPr>
              <a:t>E</a:t>
            </a:r>
            <a:r>
              <a:rPr lang="en-US" sz="2800" b="1" dirty="0" smtClean="0">
                <a:solidFill>
                  <a:srgbClr val="1F497D"/>
                </a:solidFill>
              </a:rPr>
              <a:t>VALUARE PARTENERIAT</a:t>
            </a:r>
            <a:r>
              <a:rPr lang="ro-RO" sz="2800" b="1" dirty="0" smtClean="0">
                <a:solidFill>
                  <a:srgbClr val="1F497D"/>
                </a:solidFill>
              </a:rPr>
              <a:t> </a:t>
            </a:r>
            <a:r>
              <a:rPr lang="ro-RO" sz="2800" b="1" dirty="0">
                <a:solidFill>
                  <a:srgbClr val="1F497D"/>
                </a:solidFill>
              </a:rPr>
              <a:t>SDL</a:t>
            </a:r>
            <a:br>
              <a:rPr lang="ro-RO" sz="2800" b="1" dirty="0">
                <a:solidFill>
                  <a:srgbClr val="1F497D"/>
                </a:solidFill>
              </a:rPr>
            </a:br>
            <a:r>
              <a:rPr lang="ro-RO" sz="2800" b="1" dirty="0">
                <a:solidFill>
                  <a:srgbClr val="1F497D"/>
                </a:solidFill>
              </a:rPr>
              <a:t>- continuare-</a:t>
            </a:r>
            <a:endParaRPr lang="ro-RO" sz="2800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6004792"/>
              </p:ext>
            </p:extLst>
          </p:nvPr>
        </p:nvGraphicFramePr>
        <p:xfrm>
          <a:off x="304800" y="2362201"/>
          <a:ext cx="8001000" cy="4572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57200"/>
                <a:gridCol w="6248400"/>
                <a:gridCol w="1295400"/>
              </a:tblGrid>
              <a:tr h="45720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Criteriile </a:t>
                      </a:r>
                      <a:r>
                        <a:rPr lang="ro-RO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400" b="1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o-RO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Îndeplinire criteriu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001186"/>
              </p:ext>
            </p:extLst>
          </p:nvPr>
        </p:nvGraphicFramePr>
        <p:xfrm>
          <a:off x="304801" y="2819401"/>
          <a:ext cx="8001000" cy="390993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66078"/>
                <a:gridCol w="6214369"/>
                <a:gridCol w="621437"/>
                <a:gridCol w="699116"/>
              </a:tblGrid>
              <a:tr h="879032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2"/>
                          </a:solidFill>
                        </a:rPr>
                        <a:t>18.</a:t>
                      </a:r>
                      <a:endParaRPr lang="ro-RO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o-RO" sz="18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Are GAL sediul social/ punct de lucru/ sucursală/filială în teritoriul unității teritorial-administrative în care funcționează, conform Modelul Cadru SDL, Anexa 10, pct. (c)?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263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r>
                        <a:rPr lang="en-US" sz="14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o-RO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800" dirty="0" smtClean="0">
                          <a:solidFill>
                            <a:srgbClr val="1F497D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Este amenajat un birou funcțional al GAL, conform Modelul Cadru SDL, Anexa 10, pct. (d)?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5779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2"/>
                          </a:solidFill>
                        </a:rPr>
                        <a:t>20.</a:t>
                      </a:r>
                      <a:endParaRPr lang="ro-RO" sz="1400" b="1" dirty="0">
                        <a:solidFill>
                          <a:schemeClr val="tx2"/>
                        </a:solidFill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800" dirty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Este realizat transferul spre utilizare de către GAL, pe întreaga durată de existență a parteneriatului, al echipamentelor achiziționate de autoritatea publică locală în cadrul sprijinului pregătitor, conform Modelul Cadru SDL, Anexa 10, pct. (e)?</a:t>
                      </a:r>
                      <a:r>
                        <a:rPr lang="ro-RO" sz="1800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o-RO" sz="1800" dirty="0" smtClean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cazul in care la depunerea SDL nu este definitivat actul de transfer spre utilizare de către GAL, pe întreaga durată de existență a parteneriatului, a echipamentelor achiziționate de autoritatea publică locală în cadrul sprijinului pregătitor pentru elaborarea SDL, </a:t>
                      </a:r>
                      <a:r>
                        <a:rPr lang="ro-RO" sz="14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 va depune o </a:t>
                      </a:r>
                      <a:r>
                        <a:rPr lang="ro-RO" sz="14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Declarație </a:t>
                      </a:r>
                      <a:r>
                        <a:rPr lang="ro-RO" sz="14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 propria </a:t>
                      </a:r>
                      <a:r>
                        <a:rPr lang="ro-RO" sz="14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răspundere </a:t>
                      </a:r>
                      <a:r>
                        <a:rPr lang="ro-RO" sz="14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privind transferarea echipamentelor spre utilizarea GAL </a:t>
                      </a:r>
                      <a:r>
                        <a:rPr lang="ro-RO" sz="1400" b="1" i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până </a:t>
                      </a:r>
                      <a:r>
                        <a:rPr lang="ro-RO" sz="1400" b="1" i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depunerea proiectului pentru cheltuieli de </a:t>
                      </a:r>
                      <a:r>
                        <a:rPr lang="ro-RO" sz="1400" b="1" i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funcționare </a:t>
                      </a:r>
                      <a:r>
                        <a:rPr lang="ro-RO" sz="1400" b="1" i="1" u="sng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GAL, în cadrul etapei a III-a. </a:t>
                      </a:r>
                      <a:endParaRPr lang="en-US" sz="1400" b="1" i="1" kern="1200" dirty="0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1.Da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/>
                          <a:ea typeface="Calibri"/>
                          <a:cs typeface="Segoe UI"/>
                        </a:rPr>
                        <a:t>2.Nu</a:t>
                      </a:r>
                      <a:endParaRPr lang="ro-RO" sz="14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21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838200"/>
          </a:xfrm>
        </p:spPr>
        <p:txBody>
          <a:bodyPr>
            <a:noAutofit/>
          </a:bodyPr>
          <a:lstStyle/>
          <a:p>
            <a:r>
              <a:rPr lang="ro-RO" sz="3200" b="1" dirty="0">
                <a:solidFill>
                  <a:srgbClr val="1F497D"/>
                </a:solidFill>
              </a:rPr>
              <a:t>CRITERII DE E</a:t>
            </a:r>
            <a:r>
              <a:rPr lang="en-US" sz="3200" b="1" dirty="0">
                <a:solidFill>
                  <a:srgbClr val="1F497D"/>
                </a:solidFill>
              </a:rPr>
              <a:t>VALUARE PARTENERIAT</a:t>
            </a:r>
            <a:r>
              <a:rPr lang="ro-RO" sz="3200" b="1" dirty="0">
                <a:solidFill>
                  <a:srgbClr val="1F497D"/>
                </a:solidFill>
              </a:rPr>
              <a:t> SDL</a:t>
            </a:r>
            <a:br>
              <a:rPr lang="ro-RO" sz="3200" b="1" dirty="0">
                <a:solidFill>
                  <a:srgbClr val="1F497D"/>
                </a:solidFill>
              </a:rPr>
            </a:br>
            <a:r>
              <a:rPr lang="ro-RO" sz="3200" b="1" dirty="0">
                <a:solidFill>
                  <a:srgbClr val="1F497D"/>
                </a:solidFill>
              </a:rPr>
              <a:t>- continuare-</a:t>
            </a:r>
            <a:endParaRPr lang="ro-R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1"/>
            <a:ext cx="8229600" cy="4359274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o-RO" sz="1800" b="1" dirty="0" smtClean="0">
                <a:solidFill>
                  <a:srgbClr val="1F497D"/>
                </a:solidFill>
                <a:ea typeface="Calibri"/>
                <a:cs typeface="Times New Roman"/>
              </a:rPr>
              <a:t>Responsabil : </a:t>
            </a:r>
            <a:r>
              <a:rPr lang="ro-RO" sz="1800" b="1" dirty="0">
                <a:solidFill>
                  <a:srgbClr val="1F497D"/>
                </a:solidFill>
                <a:ea typeface="Calibri"/>
                <a:cs typeface="Times New Roman"/>
              </a:rPr>
              <a:t>Expert Parteneriat </a:t>
            </a:r>
            <a:endParaRPr lang="ro-RO" sz="1800" dirty="0">
              <a:ea typeface="Calibri"/>
              <a:cs typeface="Times New Roman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o-RO" sz="1800" b="1" dirty="0">
                <a:solidFill>
                  <a:srgbClr val="1F497D"/>
                </a:solidFill>
                <a:ea typeface="Calibri"/>
                <a:cs typeface="Times New Roman"/>
              </a:rPr>
              <a:t>Regulă evaluare:</a:t>
            </a:r>
            <a:r>
              <a:rPr lang="ro-RO" sz="1800" b="1" i="1" dirty="0">
                <a:solidFill>
                  <a:srgbClr val="1F497D"/>
                </a:solidFill>
                <a:ea typeface="Calibri"/>
                <a:cs typeface="Times New Roman"/>
              </a:rPr>
              <a:t> SDL este declarată admisă </a:t>
            </a:r>
            <a:r>
              <a:rPr lang="ro-RO" sz="1800" dirty="0">
                <a:solidFill>
                  <a:srgbClr val="1F497D"/>
                </a:solidFill>
                <a:ea typeface="Calibri"/>
                <a:cs typeface="Times New Roman"/>
              </a:rPr>
              <a:t>pentru a intra în etapa următoare de evaluare doar </a:t>
            </a:r>
            <a:r>
              <a:rPr lang="ro-RO" sz="1800" b="1" i="1" dirty="0">
                <a:solidFill>
                  <a:srgbClr val="1F497D"/>
                </a:solidFill>
                <a:ea typeface="Calibri"/>
                <a:cs typeface="Times New Roman"/>
              </a:rPr>
              <a:t>dacă obține DA la toate criteriile </a:t>
            </a:r>
            <a:r>
              <a:rPr lang="ro-RO" sz="1800" b="1" i="1" dirty="0" smtClean="0">
                <a:solidFill>
                  <a:srgbClr val="1F497D"/>
                </a:solidFill>
                <a:ea typeface="Calibri"/>
                <a:cs typeface="Times New Roman"/>
              </a:rPr>
              <a:t>de evaluare parteneriat</a:t>
            </a:r>
            <a:r>
              <a:rPr lang="ro-RO" sz="1800" dirty="0" smtClean="0">
                <a:solidFill>
                  <a:srgbClr val="1F497D"/>
                </a:solidFill>
                <a:ea typeface="Calibri"/>
                <a:cs typeface="Times New Roman"/>
              </a:rPr>
              <a:t>. </a:t>
            </a:r>
            <a:endParaRPr lang="ro-RO" sz="1800" dirty="0">
              <a:ea typeface="Calibri"/>
              <a:cs typeface="Times New Roman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ro-RO" sz="1800" dirty="0">
                <a:solidFill>
                  <a:srgbClr val="1F497D"/>
                </a:solidFill>
                <a:ea typeface="Calibri"/>
                <a:cs typeface="Times New Roman"/>
              </a:rPr>
              <a:t>Pentru oricare NU </a:t>
            </a:r>
            <a:r>
              <a:rPr lang="ro-RO" sz="1800" dirty="0" smtClean="0">
                <a:solidFill>
                  <a:srgbClr val="1F497D"/>
                </a:solidFill>
                <a:ea typeface="Calibri"/>
                <a:cs typeface="Times New Roman"/>
              </a:rPr>
              <a:t>obținut la aceste criterii, </a:t>
            </a:r>
            <a:r>
              <a:rPr lang="ro-RO" sz="1800" dirty="0">
                <a:solidFill>
                  <a:srgbClr val="1F497D"/>
                </a:solidFill>
                <a:ea typeface="Calibri"/>
                <a:cs typeface="Times New Roman"/>
              </a:rPr>
              <a:t>SDL va fi respinsă.</a:t>
            </a:r>
            <a:endParaRPr lang="ro-RO" sz="1800" dirty="0">
              <a:ea typeface="Calibri"/>
              <a:cs typeface="Times New Roman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ro-RO" sz="1800" dirty="0">
                <a:solidFill>
                  <a:srgbClr val="1F497D"/>
                </a:solidFill>
                <a:ea typeface="Calibri"/>
                <a:cs typeface="Times New Roman"/>
              </a:rPr>
              <a:t>Evaluarea se face pe baza documentelor suport înaintate de Solicitant și, după caz, prin verificări în teren</a:t>
            </a:r>
            <a:r>
              <a:rPr lang="ro-RO" sz="1800" dirty="0" smtClean="0">
                <a:solidFill>
                  <a:srgbClr val="1F497D"/>
                </a:solidFill>
                <a:ea typeface="Calibri"/>
                <a:cs typeface="Times New Roman"/>
              </a:rPr>
              <a:t>.</a:t>
            </a:r>
            <a:endParaRPr lang="en-US" sz="1800" dirty="0" smtClean="0">
              <a:solidFill>
                <a:srgbClr val="1F497D"/>
              </a:solidFill>
              <a:ea typeface="Calibri"/>
              <a:cs typeface="Times New Roman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o-RO" sz="1800" b="1" dirty="0" smtClean="0">
                <a:solidFill>
                  <a:srgbClr val="1F497D"/>
                </a:solidFill>
                <a:ea typeface="Calibri"/>
                <a:cs typeface="Times New Roman"/>
              </a:rPr>
              <a:t>Raportul </a:t>
            </a:r>
            <a:r>
              <a:rPr lang="ro-RO" sz="1800" b="1" dirty="0">
                <a:solidFill>
                  <a:srgbClr val="1F497D"/>
                </a:solidFill>
                <a:ea typeface="Calibri"/>
                <a:cs typeface="Times New Roman"/>
              </a:rPr>
              <a:t>de parteneriat:</a:t>
            </a:r>
            <a:endParaRPr lang="ro-RO" sz="1800" dirty="0">
              <a:ea typeface="Calibri"/>
              <a:cs typeface="Times New Roman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ro-RO" sz="1800" dirty="0">
                <a:solidFill>
                  <a:srgbClr val="1F497D"/>
                </a:solidFill>
                <a:ea typeface="Calibri"/>
                <a:cs typeface="Times New Roman"/>
              </a:rPr>
              <a:t>Pe baza verificărilor telefonice și/sau e-mail, Expertul în parteneriat elaborează un raport privind modalitatea în care s-a făcut animarea partenerilor locali și mobilizarea comunităților marginalizate. </a:t>
            </a:r>
            <a:endParaRPr lang="ro-RO" sz="1800" dirty="0" smtClean="0">
              <a:solidFill>
                <a:srgbClr val="1F497D"/>
              </a:solidFill>
              <a:ea typeface="Calibri"/>
              <a:cs typeface="Times New Roman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ro-RO" sz="1800" dirty="0" smtClean="0">
                <a:solidFill>
                  <a:srgbClr val="1F497D"/>
                </a:solidFill>
                <a:ea typeface="Calibri"/>
                <a:cs typeface="Times New Roman"/>
              </a:rPr>
              <a:t>De </a:t>
            </a:r>
            <a:r>
              <a:rPr lang="ro-RO" sz="1800" dirty="0">
                <a:solidFill>
                  <a:srgbClr val="1F497D"/>
                </a:solidFill>
                <a:ea typeface="Calibri"/>
                <a:cs typeface="Times New Roman"/>
              </a:rPr>
              <a:t>asemenea, se va justifica încadrarea criteriilor la „NU”, prin urmare, respingerea SDL în această etapă. </a:t>
            </a:r>
            <a:endParaRPr lang="ro-RO" sz="1800" dirty="0" smtClean="0">
              <a:solidFill>
                <a:srgbClr val="1F497D"/>
              </a:solidFill>
              <a:ea typeface="Calibri"/>
              <a:cs typeface="Times New Roman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ro-RO" sz="1800" dirty="0" smtClean="0">
                <a:solidFill>
                  <a:srgbClr val="1F497D"/>
                </a:solidFill>
                <a:ea typeface="Calibri"/>
                <a:cs typeface="Times New Roman"/>
              </a:rPr>
              <a:t>Acest </a:t>
            </a:r>
            <a:r>
              <a:rPr lang="ro-RO" sz="1800" dirty="0">
                <a:solidFill>
                  <a:srgbClr val="1F497D"/>
                </a:solidFill>
                <a:ea typeface="Calibri"/>
                <a:cs typeface="Times New Roman"/>
              </a:rPr>
              <a:t>raport este înaintat CCS pentru a oferi suport în evaluările realizate de membrii CCS.</a:t>
            </a:r>
            <a:endParaRPr lang="ro-RO" sz="18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o-RO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19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1729</Words>
  <Application>Microsoft Office PowerPoint</Application>
  <PresentationFormat>On-screen Show (4:3)</PresentationFormat>
  <Paragraphs>169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ELABORAREA STRATEGIILOR de DEZVOLTARE LOCALĂ (SDL)  Nivelul orașelor/municipiilor cu peste 20.000 locuitori CRITERII DE EVALUARE PARTENERIAT - E2</vt:lpstr>
      <vt:lpstr>CRITERII DE EVALUARE PARTENERIAT SDL</vt:lpstr>
      <vt:lpstr>CRITERII DE EVALUARE PARTENERIAT SDL - continuare-</vt:lpstr>
      <vt:lpstr>CRITERII DE EVALUARE PARTENERIAT SDL - continuare-</vt:lpstr>
      <vt:lpstr>CRITERII DE EVALUARE PARTENERIAT SDL - continuare-</vt:lpstr>
      <vt:lpstr>CRITERII DE EVALUARE PARTENERIAT SDL - continuare-</vt:lpstr>
      <vt:lpstr>CRITERII DE EVALUARE PARTENERIAT SDL - continuare-</vt:lpstr>
      <vt:lpstr>CRITERII DE EVALUARE PARTENERIAT SDL - continuare-</vt:lpstr>
      <vt:lpstr>CRITERII DE EVALUARE PARTENERIAT SDL - continuare-</vt:lpstr>
      <vt:lpstr>CRITERII DE EVALUARE PARTENERIAT SDL - continuare-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Cristina Madalina Valean</dc:creator>
  <cp:lastModifiedBy>Cristina Madalina Valean</cp:lastModifiedBy>
  <cp:revision>274</cp:revision>
  <cp:lastPrinted>2017-10-03T16:05:33Z</cp:lastPrinted>
  <dcterms:created xsi:type="dcterms:W3CDTF">2006-08-16T00:00:00Z</dcterms:created>
  <dcterms:modified xsi:type="dcterms:W3CDTF">2017-10-05T11:58:13Z</dcterms:modified>
</cp:coreProperties>
</file>